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83" r:id="rId14"/>
    <p:sldId id="266" r:id="rId15"/>
    <p:sldId id="267" r:id="rId16"/>
    <p:sldId id="269" r:id="rId17"/>
    <p:sldId id="270" r:id="rId18"/>
    <p:sldId id="271" r:id="rId19"/>
    <p:sldId id="278" r:id="rId20"/>
    <p:sldId id="280" r:id="rId21"/>
    <p:sldId id="281" r:id="rId22"/>
    <p:sldId id="272" r:id="rId23"/>
    <p:sldId id="275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3438" y="15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将为大家介绍一位伟大的女性，她的名字是海伦·凯勒。她的一生，是在无光无声的世界里，用非凡的毅力和对生命的热爱，谱写的一曲关于勇气、希望与爱的不朽传奇。她是黑暗中的光明使者，激励着一代又一代人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毕业后，海伦·凯勒拿起笔，开始用文字向世界讲述她的故事。她的自传《我的生活》和散文《假如给我三天光明》成为了传世经典。在这些作品中，她不仅记录了自己的奋斗历程，更表达了对生命的深刻感悟和对光明的无限向往，激励了一代又一代的读者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海伦·凯勒的一生获得了无数荣誉。哈佛大学授予她荣誉学位，美国总统授予她最高的公民荣誉——总统自由勋章，她还被《时代周刊》评为世纪英雄偶像。这些荣誉是对她非凡一生的最好见证，也代表了世界对她精神的认可与崇敬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投身社会活动后，海伦·凯勒有了一个颠覆性的发现。她意识到，失明并非随机的命运，而是贫穷和社会不公的产物。当她勇敢地指出这一点时，曾经赞美她的媒体和公众态度发生了巨大转变。她用自己的调研揭示了一个残酷的真相：在那个时代，贫穷才是导致不幸的根本原因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加入社会党后，海伦·凯勒将她巨大的个人声望投入到了广泛的社会正义斗争中。她深入工厂，用手触摸工人的苦难，为罢工工人慷慨解囊。她不仅为残障人士发声，更将斗争扩展到反战、争取女权和种族平等的广阔领域，成为一名坚定的社会活动家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然而，海伦·凯勒的后半生并非一帆风顺。她对苏联的赞赏和支持，以及她的社会主义立场，使她成为美国政府打压的对象。媒体的攻击、FBI的长期监控，让她的真实形象被主流社会刻意淡化和边缘化。人们更愿意记住一个“安全”的励志偶像，而忘记了她作为社会斗士的激进一面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海伦·凯勒的故事之所以能跨越时空，激励后人，是因为她所代表的精神力量。她的不屈意志、对生命的热爱、感恩与奉献以及乐观向上的态度，共同构成了一座永不熄灭的灯塔，照亮着所有在困境中挣扎的人们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1968年，海伦·凯勒安详离世，但她的精神永存。她用自己的一生告诉我们，真正的光明来自内心。她虽然看不见，却让我们看到了人性中最光辉的勇气；她虽然听不见，却让我们听到了关于生命和奋斗的真理。她是永远的光明使者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让我们用这段文字来总结海伦·凯勒的精神。她的故事是一曲人类精神的颂歌，告诉我们生命的价值在于灵魂的高度。她用内心的光芒照亮了世界，诠释了“可能性”的真正含义。她的精神激励着我们每一个人，无论身处何种境遇，都要心怀希望，勇敢前行，成为自己生命中的光明使者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53488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3489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介绍将分为五个部分。首先，我们将回顾海伦·凯勒如何从一个健康的婴儿坠入寂静的世界。接着，我们将见证莎莉文老师如何点亮她的灵魂。然后，我们将跟随她踏上艰难的求知之路。之后，我们将欣赏她在文学和社会活动中的非凡成就。最后，我们将探讨她留给世界的不朽精神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28393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我的介绍到此结束，感谢大家的聆听。希望海伦·凯勒的故事能给大家带来一些启发和力量。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1968年，海伦·凯勒安详离世，但她的精神永存。她用自己的一生告诉我们，真正的光明来自内心。她虽然看不见，却让我们看到了人性中最光辉的勇气；她虽然听不见，却让我们听到了关于生命和奋斗的真理。她是永远的光明使者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9126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海伦·凯勒的名字响彻全球。她的一生，是对人类精神力量的极致诠释。在被抛入无声、无光的世界后，她没有沉沦，而是通过不懈的努力，学会了沟通，掌握了多门语言，并最终从哈佛大学毕业。她用一生的行动证明，身体的残障无法禁锢灵魂的飞翔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让我们回到故事的起点。海伦·凯勒出生在一个富足的家庭，是一个健康活泼的孩子。然而，命运在她19个月大时开了一个残酷的玩笑。一场重病夺走了她的视觉和听觉，将她从一个充满色彩和声音的世界，抛入了永恒的黑暗与寂静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失去感官后的海伦，生活在无尽的挫败感中。她无法与人交流，无法理解世界，内心的焦躁和愤怒让她变得行为乖张。她的家庭也因此陷入了绝望。这是一个充满挣扎和痛苦的时期，直到一个关键人物的出现，才为这个黑暗的世界带来了一线曙光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这位关键人物就是安妮·莎莉文老师。1887年3月3日，莎莉文老师的到来，成为了海伦生命中的转折点。海伦将这一天视为“灵魂的生日”。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莎莉文老师用她的耐心和爱，逐渐打开了海伦封闭的内心世界，为她日后的学习奠定了基础。这不仅仅是师生关系的建立，更是一个灵魂对另一个灵魂的唤醒。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“水”的顿悟是海伦生命中最具戏剧性的时刻。在水井边，当清凉的水流过她的手，莎莉文老师在她另一只手上拼写“水”这个单词时，海伦第一次将抽象的符号与真实的感觉联系起来。这个瞬间，语言的奥秘被揭示，她的灵魂被唤醒，从此踏上了求知的道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“水”的顿悟之后，海伦的求知欲被彻底点燃。她不仅学会了手语和盲文，更渴望像普通人一样说话。通过触摸老师的面部来学习发音，她克服了巨大的困难，最终掌握了说话的能力。同时，她还展现了惊人的语言天赋，掌握了多门外语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海伦的梦想是进入哈佛大学。在莎莉文老师的帮助下，她克服了无法听课、无法阅读普通教材的重重困难，一步步完成了中学教育，并最终通过了哈佛大学的入学考试。1904年，她光荣毕业，成为世界瞩目的焦点，这一成就震惊了全世界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sv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8128000" y="2286000"/>
            <a:ext cx="330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海伦·凯勒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8153400" y="3683000"/>
            <a:ext cx="762000" cy="508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128000" y="4191000"/>
            <a:ext cx="330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黑暗中的光明使者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8128000" y="5461000"/>
            <a:ext cx="330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FFFFFF">
                    <a:alpha val="85098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1880 — 1968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第四章：非凡成就 —— 著作等身的作家</a:t>
            </a:r>
            <a:endParaRPr lang="en-US" sz="1100"/>
          </a:p>
        </p:txBody>
      </p:sp>
      <p:sp>
        <p:nvSpPr>
          <p:cNvPr id="4" name="!!a"/>
          <p:cNvSpPr/>
          <p:nvPr/>
        </p:nvSpPr>
        <p:spPr>
          <a:xfrm>
            <a:off x="762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A16207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3889" b="23889"/>
          <a:stretch>
            <a:fillRect/>
          </a:stretch>
        </p:blipFill>
        <p:spPr>
          <a:xfrm>
            <a:off x="952500" y="1905000"/>
            <a:ext cx="2921000" cy="203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952500" y="4191000"/>
            <a:ext cx="2921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《</a:t>
            </a:r>
            <a:r>
              <a:rPr lang="en-US" sz="1800" b="1" i="0" u="none" strike="noStrike" dirty="0" err="1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我的生活</a:t>
            </a:r>
            <a:r>
              <a:rPr lang="en-US" sz="1800" b="1" i="0" u="none" strike="noStrike" dirty="0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》</a:t>
            </a:r>
            <a:endParaRPr lang="en-US" sz="1100" dirty="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她的第一部作品，自传《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我的生活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》于1903年出版，立即引起轰动。马克·吐温称赞其为“世界文学中独一无二的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瑰宝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”，被翻译成</a:t>
            </a:r>
            <a:r>
              <a:rPr lang="en-US" sz="1200" b="1" dirty="0">
                <a:solidFill>
                  <a:srgbClr val="A16207"/>
                </a:solidFill>
                <a:latin typeface="Noto Sans SC"/>
                <a:ea typeface="Noto Sans SC"/>
                <a:sym typeface="Noto Sans SC"/>
              </a:rPr>
              <a:t>50多种语言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7" name="!!b"/>
          <p:cNvSpPr/>
          <p:nvPr/>
        </p:nvSpPr>
        <p:spPr>
          <a:xfrm>
            <a:off x="4445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A16207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15217" b="15217"/>
          <a:stretch>
            <a:fillRect/>
          </a:stretch>
        </p:blipFill>
        <p:spPr>
          <a:xfrm>
            <a:off x="4635500" y="1905000"/>
            <a:ext cx="2921000" cy="203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9" name="AutoShape 9"/>
          <p:cNvSpPr/>
          <p:nvPr/>
        </p:nvSpPr>
        <p:spPr>
          <a:xfrm>
            <a:off x="4635500" y="4191000"/>
            <a:ext cx="2921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《假如给我三天光明》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她最著名的散文《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假如给我三天光明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》，假想拥有三天光明，表达对生命的热爱与文明的赞美，成为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励志文学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的经典之作。</a:t>
            </a:r>
          </a:p>
        </p:txBody>
      </p:sp>
      <p:sp>
        <p:nvSpPr>
          <p:cNvPr id="10" name="!!c"/>
          <p:cNvSpPr/>
          <p:nvPr/>
        </p:nvSpPr>
        <p:spPr>
          <a:xfrm>
            <a:off x="8128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A16207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3700" y="2032000"/>
            <a:ext cx="990600" cy="990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318500" y="34290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其他著作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她一生共撰写了</a:t>
            </a:r>
            <a:r>
              <a:rPr lang="en-US" sz="13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14部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著作，包括：</a:t>
            </a:r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• 《我的信仰》、《中流》</a:t>
            </a:r>
            <a:br>
              <a:rPr lang="en-US" sz="15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• 《走出黑暗》等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至高的荣誉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海伦·凯勒的贡献赢得了全世界的尊敬。</a:t>
            </a:r>
            <a:endParaRPr lang="en-US" sz="1100"/>
          </a:p>
        </p:txBody>
      </p:sp>
      <p:sp>
        <p:nvSpPr>
          <p:cNvPr id="4" name="!!a"/>
          <p:cNvSpPr/>
          <p:nvPr/>
        </p:nvSpPr>
        <p:spPr>
          <a:xfrm>
            <a:off x="762000" y="2286000"/>
            <a:ext cx="3302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25908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25654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哈佛大学荣誉学位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66800" y="3429000"/>
            <a:ext cx="26924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成为首位获此殊荣的</a:t>
            </a:r>
            <a:r>
              <a:rPr lang="en-US" sz="13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女性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sp>
        <p:nvSpPr>
          <p:cNvPr id="8" name="!!b"/>
          <p:cNvSpPr/>
          <p:nvPr/>
        </p:nvSpPr>
        <p:spPr>
          <a:xfrm>
            <a:off x="4445000" y="2286000"/>
            <a:ext cx="3302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9800" y="2590800"/>
            <a:ext cx="457200" cy="457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334000" y="25654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总统自由勋章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749800" y="3429000"/>
            <a:ext cx="26924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1964年，美国总统林登·约翰逊授予她美国公民的最高荣誉——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总统自由勋章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sp>
        <p:nvSpPr>
          <p:cNvPr id="12" name="!!c"/>
          <p:cNvSpPr/>
          <p:nvPr/>
        </p:nvSpPr>
        <p:spPr>
          <a:xfrm>
            <a:off x="8128000" y="2286000"/>
            <a:ext cx="3302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2800" y="25908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9017000" y="25654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《时代周刊》英雄偶像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432800" y="3429000"/>
            <a:ext cx="26924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1965年，她被《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时代周刊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》评为“二十世纪美国十大英雄偶像”之一。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5334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1" u="none" strike="noStrike">
                <a:solidFill>
                  <a:srgbClr val="433833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“这些荣誉不仅是对她个人成就的肯定，更是对她所代表的</a:t>
            </a:r>
            <a:r>
              <a:rPr lang="en-US" sz="1600" b="1" i="1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不屈精神</a:t>
            </a:r>
            <a:r>
              <a:rPr lang="en-US" sz="1600" b="0" i="1" u="none" strike="noStrike">
                <a:solidFill>
                  <a:srgbClr val="433833"/>
                </a:solidFill>
                <a:latin typeface="Noto Serif SC"/>
                <a:ea typeface="Noto Serif SC"/>
                <a:cs typeface="Noto Serif SC"/>
                <a:sym typeface="Noto Serif SC"/>
              </a:rPr>
              <a:t>的最高致敬。”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49" r="-134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id="{EDF2A5F8-649C-AD6E-4585-04122D0DC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2B2F36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87BE7BC-E4CB-37DE-BE99-B0F6F0159877}"/>
              </a:ext>
            </a:extLst>
          </p:cNvPr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400" b="1" dirty="0" err="1">
                <a:solidFill>
                  <a:srgbClr val="A162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 SC"/>
                <a:ea typeface="Noto Serif SC"/>
                <a:sym typeface="Noto Serif SC"/>
              </a:rPr>
              <a:t>贫穷是不幸的根源</a:t>
            </a:r>
            <a:endParaRPr lang="en-US" sz="4400" b="1" dirty="0">
              <a:solidFill>
                <a:srgbClr val="A16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erif SC"/>
              <a:ea typeface="Noto Serif SC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1882F4D0-B0F5-E6C3-D4F1-FA483A95AB6D}"/>
              </a:ext>
            </a:extLst>
          </p:cNvPr>
          <p:cNvSpPr/>
          <p:nvPr/>
        </p:nvSpPr>
        <p:spPr>
          <a:xfrm>
            <a:off x="762000" y="1778000"/>
            <a:ext cx="10668000" cy="1397000"/>
          </a:xfrm>
          <a:prstGeom prst="roundRect">
            <a:avLst>
              <a:gd name="adj" fmla="val 7272"/>
            </a:avLst>
          </a:prstGeom>
          <a:solidFill>
            <a:srgbClr val="141414">
              <a:alpha val="85000"/>
            </a:srgbClr>
          </a:solidFill>
          <a:ln w="25400" cap="flat" cmpd="sng">
            <a:solidFill>
              <a:srgbClr val="A16207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chemeClr val="bg1"/>
                </a:solidFill>
                <a:latin typeface="Noto Serif SC"/>
                <a:ea typeface="Noto Serif SC"/>
                <a:cs typeface="Noto Serif SC"/>
                <a:sym typeface="Noto Serif SC"/>
              </a:rPr>
              <a:t>失明根本不是命运随机分配的苦难，而是贫困的副产品</a:t>
            </a:r>
            <a:r>
              <a:rPr lang="en-US" sz="3200" b="1" i="0" u="none" strike="noStrike" dirty="0">
                <a:solidFill>
                  <a:schemeClr val="bg1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20C29A2-EAB5-DEA9-6CB6-E8E5ABED3292}"/>
              </a:ext>
            </a:extLst>
          </p:cNvPr>
          <p:cNvSpPr/>
          <p:nvPr/>
        </p:nvSpPr>
        <p:spPr>
          <a:xfrm>
            <a:off x="762000" y="3683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0" i="0" u="none" strike="noStrike">
                <a:solidFill>
                  <a:srgbClr val="E6E6E6"/>
                </a:solidFill>
                <a:latin typeface="Noto Serif SC"/>
                <a:ea typeface="Noto Serif SC"/>
                <a:cs typeface="Noto Serif SC"/>
                <a:sym typeface="Noto Serif SC"/>
              </a:rPr>
              <a:t>1. “只要我只做盲人服务，他们就夸我是‘奇迹’；但当我指出</a:t>
            </a:r>
            <a:r>
              <a:rPr lang="en-US" sz="1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贫穷是导致世界上大量失明和失聪的根源</a:t>
            </a:r>
            <a:r>
              <a:rPr lang="en-US" sz="1600" b="0" i="0" u="none" strike="noStrike">
                <a:solidFill>
                  <a:srgbClr val="E6E6E6"/>
                </a:solidFill>
                <a:latin typeface="Noto Serif SC"/>
                <a:ea typeface="Noto Serif SC"/>
                <a:cs typeface="Noto Serif SC"/>
                <a:sym typeface="Noto Serif SC"/>
              </a:rPr>
              <a:t>时，一切都变了。”</a:t>
            </a:r>
            <a:endParaRPr lang="en-US" sz="110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28967E3-2D0C-CFA4-3CF4-CD001D42C68B}"/>
              </a:ext>
            </a:extLst>
          </p:cNvPr>
          <p:cNvSpPr/>
          <p:nvPr/>
        </p:nvSpPr>
        <p:spPr>
          <a:xfrm>
            <a:off x="762000" y="4826000"/>
            <a:ext cx="1066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0" i="0" u="none" strike="noStrike">
                <a:solidFill>
                  <a:srgbClr val="E6E6E6"/>
                </a:solidFill>
                <a:latin typeface="Noto Serif SC"/>
                <a:ea typeface="Noto Serif SC"/>
                <a:cs typeface="Noto Serif SC"/>
                <a:sym typeface="Noto Serif SC"/>
              </a:rPr>
              <a:t>2. “我曾以为失明是一种无法控制的不幸。但当我调查盲人状况时，第一次发现，太多失明案例都可追溯到</a:t>
            </a:r>
            <a:r>
              <a:rPr lang="en-US" sz="1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恶劣的工业环境</a:t>
            </a:r>
            <a:r>
              <a:rPr lang="en-US" sz="1600" b="0" i="0" u="none" strike="noStrike">
                <a:solidFill>
                  <a:srgbClr val="E6E6E6"/>
                </a:solidFill>
                <a:latin typeface="Noto Serif SC"/>
                <a:ea typeface="Noto Serif SC"/>
                <a:cs typeface="Noto Serif SC"/>
                <a:sym typeface="Noto Serif SC"/>
              </a:rPr>
              <a:t>——往往源于雇主的自私与贪婪。”</a:t>
            </a:r>
            <a:endParaRPr lang="en-US" sz="1100"/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30898E33-0206-AC4A-8AE5-2965F7235970}"/>
              </a:ext>
            </a:extLst>
          </p:cNvPr>
          <p:cNvSpPr/>
          <p:nvPr/>
        </p:nvSpPr>
        <p:spPr>
          <a:xfrm>
            <a:off x="762000" y="5842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600" b="0" i="0" u="none" strike="noStrike" dirty="0">
                <a:solidFill>
                  <a:srgbClr val="E6E6E6"/>
                </a:solidFill>
                <a:latin typeface="Noto Serif SC"/>
                <a:ea typeface="Noto Serif SC"/>
                <a:cs typeface="Noto Serif SC"/>
                <a:sym typeface="Noto Serif SC"/>
              </a:rPr>
              <a:t>3.</a:t>
            </a:r>
            <a:r>
              <a:rPr lang="en-US" sz="1600" b="1" i="0" u="none" strike="noStrike" dirty="0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“贫穷是人类大多数身体、道德和经济弊病的根本原因。”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奔走呼号的社会活动家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凯勒意识到并非所有残障人士都拥有她的幸运，研究发现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贫穷</a:t>
            </a:r>
            <a:r>
              <a:rPr lang="en-US" sz="13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是失明主因，提出“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社会制度</a:t>
            </a:r>
            <a:r>
              <a:rPr lang="en-US" sz="13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有时甚至决定了人们是否失明”的颠覆性结论。1909年她加入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社会党</a:t>
            </a:r>
            <a:r>
              <a:rPr lang="en-US" sz="13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，从个人奋斗典范转变为为集体解放斗争的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社会主义者</a:t>
            </a:r>
            <a:r>
              <a:rPr lang="en-US" sz="13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1100"/>
          </a:p>
        </p:txBody>
      </p:sp>
      <p:sp>
        <p:nvSpPr>
          <p:cNvPr id="5" name="!!a"/>
          <p:cNvSpPr/>
          <p:nvPr/>
        </p:nvSpPr>
        <p:spPr>
          <a:xfrm>
            <a:off x="762000" y="2667000"/>
            <a:ext cx="3302000" cy="2921000"/>
          </a:xfrm>
          <a:prstGeom prst="roundRect">
            <a:avLst>
              <a:gd name="adj" fmla="val 434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2667000"/>
            <a:ext cx="3302000" cy="762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0480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3022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思想的觉醒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6830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她深入研究盲人群体，发现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社会制度</a:t>
            </a:r>
            <a:r>
              <a:rPr lang="en-US" sz="12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对残障的决定性影响，毅然投身集体解放事业，完成了从个人成功到社会斗士的蜕变。</a:t>
            </a:r>
            <a:endParaRPr lang="en-US" sz="1100"/>
          </a:p>
        </p:txBody>
      </p:sp>
      <p:sp>
        <p:nvSpPr>
          <p:cNvPr id="10" name="!!b"/>
          <p:cNvSpPr/>
          <p:nvPr/>
        </p:nvSpPr>
        <p:spPr>
          <a:xfrm>
            <a:off x="4445000" y="2667000"/>
            <a:ext cx="3302000" cy="2921000"/>
          </a:xfrm>
          <a:prstGeom prst="roundRect">
            <a:avLst>
              <a:gd name="adj" fmla="val 434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4445000" y="2667000"/>
            <a:ext cx="3302000" cy="762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9000" y="30480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207000" y="3022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支持工人运动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99000" y="36830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为罢工工人筹款、资助，加入世界产业工人联合会（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IWW</a:t>
            </a:r>
            <a:r>
              <a:rPr lang="en-US" sz="12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），高呼“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尝试革命</a:t>
            </a:r>
            <a:r>
              <a:rPr lang="en-US" sz="12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”，用行动支持劳工阶级的解放斗争。</a:t>
            </a:r>
            <a:endParaRPr lang="en-US" sz="1100"/>
          </a:p>
        </p:txBody>
      </p:sp>
      <p:sp>
        <p:nvSpPr>
          <p:cNvPr id="15" name="!!c"/>
          <p:cNvSpPr/>
          <p:nvPr/>
        </p:nvSpPr>
        <p:spPr>
          <a:xfrm>
            <a:off x="8128000" y="2667000"/>
            <a:ext cx="3302000" cy="2921000"/>
          </a:xfrm>
          <a:prstGeom prst="roundRect">
            <a:avLst>
              <a:gd name="adj" fmla="val 434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8128000" y="2667000"/>
            <a:ext cx="3302000" cy="762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0" y="30480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890000" y="3022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广泛社会批判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82000" y="36830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反对一战参战，支持妇女选举权，声援黑人民权，创立民权组织，批判锋芒直指社会不公。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571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从残障者的个人抗争到全人类的正义事业，海伦·凯勒用一生诠释了知识分子的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良知</a:t>
            </a:r>
            <a:r>
              <a:rPr lang="en-US" sz="14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与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担当</a:t>
            </a:r>
            <a:r>
              <a:rPr lang="en-US" sz="14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被边缘化的真相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6742" r="16742"/>
          <a:stretch>
            <a:fillRect/>
          </a:stretch>
        </p:blipFill>
        <p:spPr>
          <a:xfrm>
            <a:off x="762000" y="1778000"/>
            <a:ext cx="4064000" cy="4318000"/>
          </a:xfrm>
          <a:prstGeom prst="rect">
            <a:avLst/>
          </a:prstGeom>
          <a:noFill/>
          <a:ln w="254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5207000" y="1778000"/>
            <a:ext cx="6223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AEAEA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5207000" y="1778000"/>
            <a:ext cx="76200" cy="21590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461000" y="1968500"/>
            <a:ext cx="5715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spcAft>
                <a:spcPts val="800"/>
              </a:spcAft>
              <a:defRPr/>
            </a:pPr>
            <a:r>
              <a:rPr lang="en-US" sz="1800" b="1" i="0" u="none" strike="noStrike" dirty="0" err="1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坚定的亲苏立场</a:t>
            </a:r>
            <a:endParaRPr lang="en-US" sz="1100" dirty="0"/>
          </a:p>
          <a:p>
            <a:pPr indent="0" algn="l">
              <a:lnSpc>
                <a:spcPct val="108333"/>
              </a:lnSpc>
            </a:pP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受俄国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十月革命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影响，凯勒对新生的苏维埃政权抱有极大热情。她在办公室悬挂红旗，并于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1928年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亲自访问苏联。回国后，她发表了一系列文章和演讲，盛赞苏联在消除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贫困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、普及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教育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和改善</a:t>
            </a:r>
            <a:r>
              <a:rPr lang="en-US" sz="1200" b="1" i="0" u="none" strike="noStrike" dirty="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残疾人</a:t>
            </a:r>
            <a:r>
              <a:rPr lang="en-US" sz="12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待遇方面取得的巨大成就。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5207000" y="4191000"/>
            <a:ext cx="6223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AEAEA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5207000" y="4191000"/>
            <a:ext cx="76200" cy="21590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5461000" y="4381500"/>
            <a:ext cx="5715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spcAft>
                <a:spcPts val="800"/>
              </a:spcAft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被刻意遗忘的真相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凯勒的激进政治立场使其成为美国政府打压的对象。从媒体攻击到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麦卡锡主义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时期的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FBI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长期监控，她的形象被主流社会“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净化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”，其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社会主义者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的身份被刻意抹去，以塑造一个更“安全”的励志偶像。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第五章：精神永存</a:t>
            </a:r>
            <a:r>
              <a:rPr lang="en-US" sz="3200" b="1" i="0" u="none" strike="noStrike" dirty="0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 — </a:t>
            </a:r>
            <a:r>
              <a:rPr lang="en-US" sz="3200" b="1" i="0" u="none" strike="noStrike" dirty="0" err="1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永不熄灭的灯塔</a:t>
            </a:r>
            <a:endParaRPr lang="en-US" sz="11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7094" b="7094"/>
          <a:stretch>
            <a:fillRect/>
          </a:stretch>
        </p:blipFill>
        <p:spPr>
          <a:xfrm>
            <a:off x="762000" y="1778000"/>
            <a:ext cx="3302000" cy="4445000"/>
          </a:xfrm>
          <a:prstGeom prst="rect">
            <a:avLst/>
          </a:prstGeom>
          <a:noFill/>
          <a:ln w="381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4572000" y="1778000"/>
            <a:ext cx="34290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BE8E2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0" y="20955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524500" y="2032000"/>
            <a:ext cx="2286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 dirty="0" err="1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不屈不挠的意志</a:t>
            </a:r>
            <a:endParaRPr lang="en-US" sz="1100" dirty="0"/>
          </a:p>
          <a:p>
            <a:pPr indent="0" algn="l">
              <a:lnSpc>
                <a:spcPct val="116666"/>
              </a:lnSpc>
              <a:spcBef>
                <a:spcPts val="1000"/>
              </a:spcBef>
            </a:pPr>
            <a:r>
              <a:rPr lang="en-US" sz="1300" b="0" i="0" u="none" strike="noStrike" dirty="0" err="1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面对常人难以想象的困境，她没有屈服，而是选择了</a:t>
            </a:r>
            <a:r>
              <a:rPr lang="en-US" sz="1300" b="1" i="0" u="none" strike="noStrike" dirty="0" err="1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抗争</a:t>
            </a:r>
            <a:r>
              <a:rPr lang="en-US" sz="1300" b="0" i="0" u="none" strike="noStrike" dirty="0" err="1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，用汗水和努力改写了自己的命运</a:t>
            </a:r>
            <a:r>
              <a:rPr lang="en-US" sz="1300" b="0" i="0" u="none" strike="noStrike" dirty="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8255000" y="1778000"/>
            <a:ext cx="34290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BE8E2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9000" y="20955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207500" y="2032000"/>
            <a:ext cx="2286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对生命的无限热爱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尽管身处黑暗，她却比许多健全人更能感受到生命的</a:t>
            </a:r>
            <a:r>
              <a:rPr lang="en-US" sz="13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美好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。她热爱自然，热爱学习，热爱人类。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572000" y="4191000"/>
            <a:ext cx="34290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BE8E2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26000" y="45085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524500" y="4445000"/>
            <a:ext cx="2286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感恩与奉献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她将自己得到的爱与帮助，加倍地回馈给社会，致力于让世界变得更</a:t>
            </a:r>
            <a:r>
              <a:rPr lang="en-US" sz="13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美好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255000" y="4191000"/>
            <a:ext cx="3429000" cy="2032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BE8E2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9000" y="45085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9207500" y="4445000"/>
            <a:ext cx="2286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乐观向上的态度</a:t>
            </a:r>
            <a:endParaRPr lang="en-US" sz="1100"/>
          </a:p>
          <a:p>
            <a:pPr indent="0" algn="l">
              <a:lnSpc>
                <a:spcPct val="116666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她曾说：“尽管世界充满了</a:t>
            </a:r>
            <a:r>
              <a:rPr lang="en-US" sz="13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苦难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，但它也充满了克服苦难的</a:t>
            </a:r>
            <a:r>
              <a:rPr lang="en-US" sz="13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力量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。”她的一生都在践行着这句话。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精神永存：永远的光明使者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1968年6月1日，海伦·凯勒在康涅狄格州的家中</a:t>
            </a:r>
            <a:r>
              <a:rPr lang="en-US" sz="1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安详离世</a:t>
            </a:r>
            <a:r>
              <a:rPr lang="en-US" sz="16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，享年88岁。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048000"/>
            <a:ext cx="10668000" cy="1778000"/>
          </a:xfrm>
          <a:prstGeom prst="roundRect">
            <a:avLst>
              <a:gd name="adj" fmla="val 0"/>
            </a:avLst>
          </a:prstGeom>
          <a:solidFill>
            <a:srgbClr val="A16207">
              <a:alpha val="9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143000" y="3302000"/>
            <a:ext cx="9906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dirty="0" err="1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  <a:t>她虽然离开了这个世界，但她的精神如同一座永不熄灭的</a:t>
            </a:r>
            <a:r>
              <a:rPr lang="en-US" sz="1800" b="1" i="0" u="none" strike="noStrike" dirty="0" err="1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灯塔</a:t>
            </a:r>
            <a:r>
              <a:rPr lang="en-US" sz="1800" b="0" i="0" u="none" strike="noStrike" dirty="0" err="1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，永远照亮着那些在困境中挣扎的人们</a:t>
            </a:r>
            <a:r>
              <a:rPr lang="en-US" sz="1800" b="0" i="0" u="none" strike="noStrike" dirty="0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</a:t>
            </a:r>
            <a:br>
              <a:rPr lang="en-US" sz="1800" b="0" i="0" u="none" strike="noStrike" dirty="0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</a:br>
            <a:r>
              <a:rPr lang="en-US" sz="1800" b="0" i="0" u="none" strike="noStrike" dirty="0" err="1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  <a:t>激励着一代又一代人勇敢地面对</a:t>
            </a:r>
            <a:r>
              <a:rPr lang="en-US" sz="1800" b="1" i="0" u="none" strike="noStrike" dirty="0" err="1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挑战</a:t>
            </a:r>
            <a:r>
              <a:rPr lang="en-US" sz="1800" b="0" i="0" u="none" strike="noStrike" dirty="0" err="1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，无畏地追求</a:t>
            </a:r>
            <a:r>
              <a:rPr lang="en-US" sz="1800" b="1" i="0" u="none" strike="noStrike" dirty="0" err="1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光明</a:t>
            </a:r>
            <a:r>
              <a:rPr lang="en-US" sz="1800" b="0" i="0" u="none" strike="noStrike" dirty="0">
                <a:solidFill>
                  <a:srgbClr val="2B2F36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762000" y="5207000"/>
            <a:ext cx="1066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2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“她看不见，却让我们看见了</a:t>
            </a:r>
            <a:r>
              <a:rPr lang="en-US" sz="2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勇气</a:t>
            </a:r>
            <a:r>
              <a:rPr lang="en-US" sz="2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；她听不见，却让我们听见了</a:t>
            </a:r>
            <a:r>
              <a:rPr lang="en-US" sz="2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真理</a:t>
            </a:r>
            <a:r>
              <a:rPr lang="en-US" sz="2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。”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016000" y="1270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做自己生命的光明使者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7200" b="0" i="0" u="none" strike="noStrike">
                <a:solidFill>
                  <a:srgbClr val="FBBF24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2159000" y="2413000"/>
            <a:ext cx="9017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海伦·凯勒的故事，是人类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精神力量</a:t>
            </a:r>
            <a:r>
              <a:rPr lang="en-US" sz="14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的壮丽颂歌。她告诉我们，生命的价值不在于感官的完美，而在于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灵魂的高度</a:t>
            </a:r>
            <a:r>
              <a:rPr lang="en-US" sz="14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。当命运将她投入最深的黑暗，她却用内心的光芒照亮了整个世界。她看不见，却让我们看见了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勇气</a:t>
            </a:r>
            <a:r>
              <a:rPr lang="en-US" sz="14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；她听不见，却让我们听见了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真理</a:t>
            </a:r>
            <a:r>
              <a:rPr lang="en-US" sz="14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。她的一生，是对“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可能性</a:t>
            </a:r>
            <a:r>
              <a:rPr lang="en-US" sz="14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”这个词最深刻的诠释。在她面前，任何借口都显得苍白无力。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4953000"/>
            <a:ext cx="10160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她的精神提醒我们，无论身处何种境遇，只要心中有</a:t>
            </a: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爱</a:t>
            </a: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，有</a:t>
            </a: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希望</a:t>
            </a: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，有永不放弃的</a:t>
            </a: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信念</a:t>
            </a:r>
            <a:r>
              <a:rPr lang="en-US" sz="1800" b="0" i="0" u="none" strike="noStrike">
                <a:solidFill>
                  <a:srgbClr val="FFFFFF">
                    <a:alpha val="9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，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20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每个人都能成为自己生命中的光明使者，创造属于自己的奇迹。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1">
            <a:extLst>
              <a:ext uri="{FF2B5EF4-FFF2-40B4-BE49-F238E27FC236}">
                <a16:creationId xmlns:a16="http://schemas.microsoft.com/office/drawing/2014/main" id="{9CEF96B6-ADC4-11D3-E17C-18E7D9BA974C}"/>
              </a:ext>
            </a:extLst>
          </p:cNvPr>
          <p:cNvGrpSpPr/>
          <p:nvPr/>
        </p:nvGrpSpPr>
        <p:grpSpPr>
          <a:xfrm>
            <a:off x="3926264" y="1485901"/>
            <a:ext cx="4610103" cy="4662600"/>
            <a:chOff x="3926264" y="1485901"/>
            <a:chExt cx="4610103" cy="4662600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00C2D27-2250-8C26-E7BF-897726EECD3C}"/>
                </a:ext>
              </a:extLst>
            </p:cNvPr>
            <p:cNvSpPr/>
            <p:nvPr/>
          </p:nvSpPr>
          <p:spPr>
            <a:xfrm rot="16200000">
              <a:off x="5109692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-3143250" ty="-673100" sx="100000" sy="100000" flip="x" algn="tl"/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3D4B7FA-109D-B3FA-B3DC-BD709C564D5A}"/>
                </a:ext>
              </a:extLst>
            </p:cNvPr>
            <p:cNvSpPr/>
            <p:nvPr/>
          </p:nvSpPr>
          <p:spPr>
            <a:xfrm rot="5400000">
              <a:off x="2690340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-3035300" ty="-425450" sx="15000" sy="15000" flip="none" algn="tl"/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AutoShape 2">
            <a:extLst>
              <a:ext uri="{FF2B5EF4-FFF2-40B4-BE49-F238E27FC236}">
                <a16:creationId xmlns:a16="http://schemas.microsoft.com/office/drawing/2014/main" id="{49D4B2A1-B5CB-A00F-AC75-EA1C4D24926B}"/>
              </a:ext>
            </a:extLst>
          </p:cNvPr>
          <p:cNvSpPr/>
          <p:nvPr/>
        </p:nvSpPr>
        <p:spPr>
          <a:xfrm>
            <a:off x="762000" y="508000"/>
            <a:ext cx="2276475" cy="9779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600" b="1" dirty="0">
                <a:solidFill>
                  <a:srgbClr val="374151"/>
                </a:solidFill>
                <a:latin typeface="Noto Serif SC"/>
                <a:ea typeface="Noto Serif SC"/>
                <a:sym typeface="Noto Serif SC"/>
              </a:rPr>
              <a:t>主体段</a:t>
            </a:r>
            <a:endParaRPr lang="en-US" sz="3600" dirty="0"/>
          </a:p>
        </p:txBody>
      </p:sp>
      <p:sp>
        <p:nvSpPr>
          <p:cNvPr id="15" name="!!2">
            <a:extLst>
              <a:ext uri="{FF2B5EF4-FFF2-40B4-BE49-F238E27FC236}">
                <a16:creationId xmlns:a16="http://schemas.microsoft.com/office/drawing/2014/main" id="{13B3BC2C-4542-4E0B-27CE-A5816F1BD701}"/>
              </a:ext>
            </a:extLst>
          </p:cNvPr>
          <p:cNvSpPr txBox="1"/>
          <p:nvPr/>
        </p:nvSpPr>
        <p:spPr>
          <a:xfrm>
            <a:off x="399218" y="2688572"/>
            <a:ext cx="3876675" cy="71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dirty="0">
                <a:solidFill>
                  <a:srgbClr val="A16207"/>
                </a:solidFill>
                <a:latin typeface="Noto Serif SC"/>
                <a:ea typeface="Noto Serif SC"/>
              </a:rPr>
              <a:t>逆境</a:t>
            </a:r>
            <a:r>
              <a:rPr lang="zh-CN" altLang="en-US" sz="4000" b="1" dirty="0">
                <a:solidFill>
                  <a:srgbClr val="A16207"/>
                </a:solidFill>
                <a:latin typeface="Noto Serif SC"/>
                <a:ea typeface="Noto Serif SC"/>
              </a:rPr>
              <a:t>磨砺</a:t>
            </a:r>
            <a:r>
              <a:rPr lang="zh-CN" altLang="en-US" sz="4000" dirty="0">
                <a:solidFill>
                  <a:srgbClr val="A16207"/>
                </a:solidFill>
                <a:latin typeface="Noto Serif SC"/>
                <a:ea typeface="Noto Serif SC"/>
              </a:rPr>
              <a:t>意志，</a:t>
            </a:r>
            <a:endParaRPr lang="en-US" altLang="zh-CN" sz="4000" dirty="0">
              <a:solidFill>
                <a:srgbClr val="A16207"/>
              </a:solidFill>
              <a:latin typeface="Noto Serif SC"/>
              <a:ea typeface="Noto Serif SC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CCD7E4-CB0E-40AD-9FB1-A23A68559FA1}"/>
              </a:ext>
            </a:extLst>
          </p:cNvPr>
          <p:cNvSpPr txBox="1"/>
          <p:nvPr/>
        </p:nvSpPr>
        <p:spPr>
          <a:xfrm>
            <a:off x="8764968" y="2688572"/>
            <a:ext cx="3876675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dirty="0">
                <a:solidFill>
                  <a:srgbClr val="A16207"/>
                </a:solidFill>
                <a:latin typeface="Noto Serif SC"/>
                <a:ea typeface="Noto Serif SC"/>
              </a:rPr>
              <a:t>心怀</a:t>
            </a:r>
            <a:r>
              <a:rPr lang="zh-CN" altLang="en-US" sz="4000" b="1" dirty="0">
                <a:solidFill>
                  <a:srgbClr val="A16207"/>
                </a:solidFill>
                <a:latin typeface="Noto Serif SC"/>
                <a:ea typeface="Noto Serif SC"/>
              </a:rPr>
              <a:t>大爱担当</a:t>
            </a:r>
            <a:r>
              <a:rPr lang="zh-CN" altLang="en-US" sz="4000" dirty="0">
                <a:solidFill>
                  <a:srgbClr val="A16207"/>
                </a:solidFill>
                <a:latin typeface="Noto Serif SC"/>
                <a:ea typeface="Noto Serif SC"/>
              </a:rPr>
              <a:t>，微光照亮他人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62DAD684-B075-4052-F671-77A8CEC581B6}"/>
              </a:ext>
            </a:extLst>
          </p:cNvPr>
          <p:cNvSpPr txBox="1"/>
          <p:nvPr/>
        </p:nvSpPr>
        <p:spPr>
          <a:xfrm>
            <a:off x="399218" y="3343877"/>
            <a:ext cx="6363092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dirty="0">
                <a:solidFill>
                  <a:srgbClr val="A16207"/>
                </a:solidFill>
                <a:latin typeface="Noto Serif SC"/>
                <a:ea typeface="Noto Serif SC"/>
              </a:rPr>
              <a:t>绝境成就人生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39A02B-212D-419B-18F7-62D42DACCBC4}"/>
              </a:ext>
            </a:extLst>
          </p:cNvPr>
          <p:cNvSpPr txBox="1"/>
          <p:nvPr/>
        </p:nvSpPr>
        <p:spPr>
          <a:xfrm>
            <a:off x="1039374" y="7351173"/>
            <a:ext cx="7964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人生逆境从不是沉沦的借口，而是淬炼意志、重塑自我的磨刀石。当命运无情夺走海伦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凯勒的视力与听力，坠入无声无光的绝境时，她没有向苦难低头。在安妮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沙利文老师的引导下，她冲破生理残缺的桎梏，以超乎常人的毅力苦练盲文、学习多国语言，即便深陷黑暗，依然博览群书、深耕学识。成年后她走遍各地，为残障群体权益奔走呐喊，用自身经历激励无数身处困境的人。苦难可以摧毁软弱的灵魂，却能锻造坚韧的脊梁，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凯勒以绝境逆袭的一生证明：真正的强大，从不源于顺遂的境遇，而源于直面磨难、逆风生长的勇气。</a:t>
            </a:r>
          </a:p>
        </p:txBody>
      </p:sp>
    </p:spTree>
    <p:extLst>
      <p:ext uri="{BB962C8B-B14F-4D97-AF65-F5344CB8AC3E}">
        <p14:creationId xmlns:p14="http://schemas.microsoft.com/office/powerpoint/2010/main" val="36788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793750" ty="-673100" sx="80000" sy="8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4BDAE0D-8B19-1F9E-E576-DCAE8286FE74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!!1">
            <a:extLst>
              <a:ext uri="{FF2B5EF4-FFF2-40B4-BE49-F238E27FC236}">
                <a16:creationId xmlns:a16="http://schemas.microsoft.com/office/drawing/2014/main" id="{D67ED590-2BA6-BF23-9663-180076F70365}"/>
              </a:ext>
            </a:extLst>
          </p:cNvPr>
          <p:cNvGrpSpPr/>
          <p:nvPr/>
        </p:nvGrpSpPr>
        <p:grpSpPr>
          <a:xfrm>
            <a:off x="8859348" y="-1"/>
            <a:ext cx="7052165" cy="6858000"/>
            <a:chOff x="3926264" y="1485901"/>
            <a:chExt cx="4610103" cy="4662600"/>
          </a:xfrm>
          <a:effectLst>
            <a:outerShdw blurRad="520700" dist="50800" dir="5400000" algn="ctr" rotWithShape="0">
              <a:srgbClr val="000000">
                <a:alpha val="70000"/>
              </a:srgbClr>
            </a:outerShdw>
          </a:effectLst>
        </p:grpSpPr>
        <p:sp useBgFill="1"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00C2D27-2250-8C26-E7BF-897726EECD3C}"/>
                </a:ext>
              </a:extLst>
            </p:cNvPr>
            <p:cNvSpPr/>
            <p:nvPr/>
          </p:nvSpPr>
          <p:spPr>
            <a:xfrm rot="16200000">
              <a:off x="5109692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 useBgFill="1"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3D4B7FA-109D-B3FA-B3DC-BD709C564D5A}"/>
                </a:ext>
              </a:extLst>
            </p:cNvPr>
            <p:cNvSpPr/>
            <p:nvPr/>
          </p:nvSpPr>
          <p:spPr>
            <a:xfrm rot="5400000">
              <a:off x="2690340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6CC4B7D-A34B-D590-3D32-CAC3CA2882F9}"/>
              </a:ext>
            </a:extLst>
          </p:cNvPr>
          <p:cNvSpPr txBox="1"/>
          <p:nvPr/>
        </p:nvSpPr>
        <p:spPr>
          <a:xfrm>
            <a:off x="545123" y="1881554"/>
            <a:ext cx="7964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人生逆境从不是沉沦的借口，而是淬炼意志、重塑自我的磨刀石。当命运无情夺走海伦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凯勒的视力与听力，坠入无声无光的绝境时，她没有向苦难低头。在安妮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沙利文老师的引导下，她冲破生理残缺的桎梏，以超乎常人的毅力苦练盲文、学习多国语言，即便深陷黑暗，依然博览群书、深耕学识。成年后她走遍各地，为残障群体权益奔走呐喊，用自身经历激励无数身处困境的人。苦难可以摧毁软弱的灵魂，却能锻造坚韧的脊梁，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凯勒以绝境逆袭的一生证明：真正的强大，从不源于顺遂的境遇，而源于直面磨难、逆风生长的勇气。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082AF7-93E9-F99C-4600-D65D774F57BC}"/>
              </a:ext>
            </a:extLst>
          </p:cNvPr>
          <p:cNvSpPr txBox="1"/>
          <p:nvPr/>
        </p:nvSpPr>
        <p:spPr>
          <a:xfrm>
            <a:off x="380385" y="7372878"/>
            <a:ext cx="7409600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心怀大爱担当，以微光照亮他人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2FCF47-AB0C-1A7E-F37D-02B2887ECEAF}"/>
              </a:ext>
            </a:extLst>
          </p:cNvPr>
          <p:cNvSpPr txBox="1"/>
          <p:nvPr/>
        </p:nvSpPr>
        <p:spPr>
          <a:xfrm>
            <a:off x="545122" y="13523507"/>
            <a:ext cx="7964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超越个人命运的局限，心怀悲悯与担当，方能成就生命的永恒价值。真正的伟大，不在于突破自我困境，而在于挣脱个人悲欢，向世间传递温暖与力量。海伦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挣脱失明失聪的个人苦难后，并未止步于独善其身，而是将毕生精力投入社会公益与弱势群体帮扶。她奔走演讲、著书立说，揭露底层贫穷与医疗缺失是残障高发的根源，为盲人教育、社会公平奔走呼吁，用自己的影响力唤醒社会对残障群体的关注。她以一己微光，照亮了无数底层弱者前行的道路，诠释了生命最高的意义：熬过命运的寒冬，便愿做人间的暖阳，以担当与大爱回馈世界。</a:t>
            </a:r>
            <a:endParaRPr lang="zh-CN" altLang="en-US" sz="2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!!2">
            <a:extLst>
              <a:ext uri="{FF2B5EF4-FFF2-40B4-BE49-F238E27FC236}">
                <a16:creationId xmlns:a16="http://schemas.microsoft.com/office/drawing/2014/main" id="{A7B23702-D6A3-A93E-3A1B-516120BAF15B}"/>
              </a:ext>
            </a:extLst>
          </p:cNvPr>
          <p:cNvSpPr txBox="1"/>
          <p:nvPr/>
        </p:nvSpPr>
        <p:spPr>
          <a:xfrm>
            <a:off x="380385" y="596002"/>
            <a:ext cx="7128246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逆境磨砺意志，</a:t>
            </a:r>
          </a:p>
        </p:txBody>
      </p:sp>
      <p:sp>
        <p:nvSpPr>
          <p:cNvPr id="6" name="!!3">
            <a:extLst>
              <a:ext uri="{FF2B5EF4-FFF2-40B4-BE49-F238E27FC236}">
                <a16:creationId xmlns:a16="http://schemas.microsoft.com/office/drawing/2014/main" id="{D73E3E05-FCB2-3AE2-E023-BEA7EC25D633}"/>
              </a:ext>
            </a:extLst>
          </p:cNvPr>
          <p:cNvSpPr txBox="1"/>
          <p:nvPr/>
        </p:nvSpPr>
        <p:spPr>
          <a:xfrm>
            <a:off x="3944508" y="596001"/>
            <a:ext cx="6094428" cy="67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绝境成就人生</a:t>
            </a:r>
          </a:p>
        </p:txBody>
      </p:sp>
    </p:spTree>
    <p:extLst>
      <p:ext uri="{BB962C8B-B14F-4D97-AF65-F5344CB8AC3E}">
        <p14:creationId xmlns:p14="http://schemas.microsoft.com/office/powerpoint/2010/main" val="101952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目录</a:t>
            </a:r>
            <a:r>
              <a:rPr lang="en-US" sz="2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CONTENTS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2032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905000" y="2095500"/>
            <a:ext cx="190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坠入寂静的世界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短暂的光明与命运的转折</a:t>
            </a:r>
          </a:p>
        </p:txBody>
      </p:sp>
      <p:sp>
        <p:nvSpPr>
          <p:cNvPr id="7" name="AutoShape 7"/>
          <p:cNvSpPr/>
          <p:nvPr/>
        </p:nvSpPr>
        <p:spPr>
          <a:xfrm>
            <a:off x="4445000" y="1778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4699000" y="2032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02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588000" y="2095500"/>
            <a:ext cx="190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莎莉文老师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点亮灵魂的蜡烛与“水”的顿悟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128000" y="1778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8382000" y="2032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03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9271000" y="2095500"/>
            <a:ext cx="190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求知之路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从黑暗走向知识殿堂的奇迹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651000" y="4318000"/>
            <a:ext cx="4318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1905000" y="4635500"/>
            <a:ext cx="88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04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3048000" y="4699000"/>
            <a:ext cx="2667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非凡成就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笔与声的力量，著作等身与社会活动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23000" y="4318000"/>
            <a:ext cx="4318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6477000" y="4635500"/>
            <a:ext cx="88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05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0" y="4699000"/>
            <a:ext cx="2667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精神永存</a:t>
            </a:r>
            <a:endParaRPr lang="en-US" sz="1100"/>
          </a:p>
          <a:p>
            <a:pPr indent="0" algn="l">
              <a:lnSpc>
                <a:spcPct val="108333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永不熄灭的灯塔与不朽精神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4BDAE0D-8B19-1F9E-E576-DCAE8286FE74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!!1">
            <a:extLst>
              <a:ext uri="{FF2B5EF4-FFF2-40B4-BE49-F238E27FC236}">
                <a16:creationId xmlns:a16="http://schemas.microsoft.com/office/drawing/2014/main" id="{D67ED590-2BA6-BF23-9663-180076F70365}"/>
              </a:ext>
            </a:extLst>
          </p:cNvPr>
          <p:cNvGrpSpPr/>
          <p:nvPr/>
        </p:nvGrpSpPr>
        <p:grpSpPr>
          <a:xfrm rot="10800000">
            <a:off x="8859348" y="-1"/>
            <a:ext cx="7052165" cy="6858000"/>
            <a:chOff x="3926264" y="1485901"/>
            <a:chExt cx="4610103" cy="4662600"/>
          </a:xfrm>
          <a:effectLst>
            <a:outerShdw blurRad="520700" dist="50800" dir="5400000" algn="ctr" rotWithShape="0">
              <a:srgbClr val="000000">
                <a:alpha val="70000"/>
              </a:srgbClr>
            </a:outerShdw>
          </a:effectLst>
        </p:grpSpPr>
        <p:sp useBgFill="1"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00C2D27-2250-8C26-E7BF-897726EECD3C}"/>
                </a:ext>
              </a:extLst>
            </p:cNvPr>
            <p:cNvSpPr/>
            <p:nvPr/>
          </p:nvSpPr>
          <p:spPr>
            <a:xfrm rot="16200000">
              <a:off x="5109692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 useBgFill="1"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3D4B7FA-109D-B3FA-B3DC-BD709C564D5A}"/>
                </a:ext>
              </a:extLst>
            </p:cNvPr>
            <p:cNvSpPr/>
            <p:nvPr/>
          </p:nvSpPr>
          <p:spPr>
            <a:xfrm rot="5400000">
              <a:off x="2690340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3B3BC2C-4542-4E0B-27CE-A5816F1BD701}"/>
              </a:ext>
            </a:extLst>
          </p:cNvPr>
          <p:cNvSpPr txBox="1"/>
          <p:nvPr/>
        </p:nvSpPr>
        <p:spPr>
          <a:xfrm>
            <a:off x="380385" y="596002"/>
            <a:ext cx="7409600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心怀大爱担当，以微光照亮他人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CC4B7D-A34B-D590-3D32-CAC3CA2882F9}"/>
              </a:ext>
            </a:extLst>
          </p:cNvPr>
          <p:cNvSpPr txBox="1"/>
          <p:nvPr/>
        </p:nvSpPr>
        <p:spPr>
          <a:xfrm>
            <a:off x="545123" y="1881554"/>
            <a:ext cx="7964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超越个人命运的局限，心怀悲悯与担当，方能成就生命的永恒价值。真正的伟大，不在于突破自我困境，而在于挣脱个人悲欢，向世间传递温暖与力量。海伦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挣脱失明失聪的个人苦难后，并未止步于独善其身，而是将毕生精力投入社会公益与弱势群体帮扶。她奔走演讲、著书立说，揭露底层贫穷与医疗缺失是残障高发的根源，为盲人教育、社会公平奔走呼吁，用自己的影响力唤醒社会对残障群体的关注。她以一己微光，照亮了无数底层弱者前行的道路，诠释了生命最高的意义：熬过命运的寒冬，便愿做人间的暖阳，以担当与大爱回馈世界。</a:t>
            </a:r>
            <a:endParaRPr lang="zh-CN" altLang="en-US" sz="2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AFCC48-214B-DF91-3157-51A1B7F6D882}"/>
              </a:ext>
            </a:extLst>
          </p:cNvPr>
          <p:cNvSpPr txBox="1"/>
          <p:nvPr/>
        </p:nvSpPr>
        <p:spPr>
          <a:xfrm>
            <a:off x="545123" y="-4976448"/>
            <a:ext cx="7964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人生逆境从不是沉沦的借口，而是淬炼意志、重塑自我的磨刀石。当命运无情夺走海伦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凯勒的视力与听力，坠入无声无光的绝境时，她没有向苦难低头。在安妮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沙利文老师的引导下，她冲破生理残缺的桎梏，以超乎常人的毅力苦练盲文、学习多国语言，即便深陷黑暗，依然博览群书、深耕学识。成年后她走遍各地，为残障群体权益奔走呐喊，用自身经历激励无数身处困境的人。苦难可以摧毁软弱的灵魂，却能锻造坚韧的脊梁，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凯勒以绝境逆袭的一生证明：真正的强大，从不源于顺遂的境遇，而源于直面磨难、逆风生长的勇气</a:t>
            </a:r>
            <a:r>
              <a:rPr lang="zh-CN" alt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7" name="!!2">
            <a:extLst>
              <a:ext uri="{FF2B5EF4-FFF2-40B4-BE49-F238E27FC236}">
                <a16:creationId xmlns:a16="http://schemas.microsoft.com/office/drawing/2014/main" id="{338C1F71-E5A5-8648-FFC9-52D5CE506F1E}"/>
              </a:ext>
            </a:extLst>
          </p:cNvPr>
          <p:cNvSpPr txBox="1"/>
          <p:nvPr/>
        </p:nvSpPr>
        <p:spPr>
          <a:xfrm>
            <a:off x="380385" y="-11238446"/>
            <a:ext cx="7128246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逆境磨砺意志，</a:t>
            </a:r>
          </a:p>
        </p:txBody>
      </p:sp>
      <p:sp>
        <p:nvSpPr>
          <p:cNvPr id="8" name="!!3">
            <a:extLst>
              <a:ext uri="{FF2B5EF4-FFF2-40B4-BE49-F238E27FC236}">
                <a16:creationId xmlns:a16="http://schemas.microsoft.com/office/drawing/2014/main" id="{E228F926-541A-5D44-024C-44119FE8F210}"/>
              </a:ext>
            </a:extLst>
          </p:cNvPr>
          <p:cNvSpPr txBox="1"/>
          <p:nvPr/>
        </p:nvSpPr>
        <p:spPr>
          <a:xfrm>
            <a:off x="3944508" y="-11238447"/>
            <a:ext cx="6094428" cy="67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绝境成就人生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A13C496A-1616-FA05-A1AB-2D80D9F05AFB}"/>
              </a:ext>
            </a:extLst>
          </p:cNvPr>
          <p:cNvSpPr/>
          <p:nvPr/>
        </p:nvSpPr>
        <p:spPr>
          <a:xfrm>
            <a:off x="0" y="7240648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 dirty="0" err="1">
                <a:solidFill>
                  <a:srgbClr val="1F2937"/>
                </a:solidFill>
                <a:latin typeface="Noto Serif SC"/>
                <a:ea typeface="Noto Serif SC"/>
                <a:cs typeface="Noto Serif SC"/>
                <a:sym typeface="Noto Serif SC"/>
              </a:rPr>
              <a:t>感谢聆听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271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2540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 dirty="0" err="1">
                <a:solidFill>
                  <a:srgbClr val="1F2937"/>
                </a:solidFill>
                <a:latin typeface="Noto Serif SC"/>
                <a:ea typeface="Noto Serif SC"/>
                <a:cs typeface="Noto Serif SC"/>
                <a:sym typeface="Noto Serif SC"/>
              </a:rPr>
              <a:t>感谢聆听</a:t>
            </a:r>
            <a:endParaRPr lang="en-US" sz="1100" dirty="0"/>
          </a:p>
        </p:txBody>
      </p:sp>
      <p:sp>
        <p:nvSpPr>
          <p:cNvPr id="4" name="AutoShape 4"/>
          <p:cNvSpPr/>
          <p:nvPr/>
        </p:nvSpPr>
        <p:spPr>
          <a:xfrm>
            <a:off x="5588000" y="3810000"/>
            <a:ext cx="1016000" cy="38100"/>
          </a:xfrm>
          <a:prstGeom prst="roundRect">
            <a:avLst>
              <a:gd name="adj" fmla="val 0"/>
            </a:avLst>
          </a:prstGeom>
          <a:solidFill>
            <a:srgbClr val="B46E1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0" y="431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 spc="200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THANK YOU FOR LISTENING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0" y="5334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6B7280"/>
                </a:solidFill>
                <a:latin typeface="Noto Serif SC"/>
                <a:ea typeface="Noto Serif SC"/>
                <a:cs typeface="Noto Serif SC"/>
                <a:sym typeface="Noto Serif SC"/>
              </a:rPr>
              <a:t>愿海伦·凯勒的故事，带给你直面人生的勇气与力量</a:t>
            </a:r>
            <a:endParaRPr lang="en-US" sz="1100"/>
          </a:p>
        </p:txBody>
      </p:sp>
      <p:grpSp>
        <p:nvGrpSpPr>
          <p:cNvPr id="7" name="!!1">
            <a:extLst>
              <a:ext uri="{FF2B5EF4-FFF2-40B4-BE49-F238E27FC236}">
                <a16:creationId xmlns:a16="http://schemas.microsoft.com/office/drawing/2014/main" id="{8297EC16-D3C5-9355-3361-E50D41A0ABFC}"/>
              </a:ext>
            </a:extLst>
          </p:cNvPr>
          <p:cNvGrpSpPr/>
          <p:nvPr/>
        </p:nvGrpSpPr>
        <p:grpSpPr>
          <a:xfrm rot="10800000">
            <a:off x="12669348" y="0"/>
            <a:ext cx="7052165" cy="6858000"/>
            <a:chOff x="3926264" y="1485901"/>
            <a:chExt cx="4610103" cy="4662600"/>
          </a:xfrm>
          <a:effectLst>
            <a:outerShdw blurRad="520700" dist="50800" dir="5400000" algn="ctr" rotWithShape="0">
              <a:srgbClr val="000000">
                <a:alpha val="70000"/>
              </a:srgbClr>
            </a:outerShdw>
          </a:effectLst>
        </p:grpSpPr>
        <p:sp useBgFill="1"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9D37870-8B92-5551-7846-3B131F660F2E}"/>
                </a:ext>
              </a:extLst>
            </p:cNvPr>
            <p:cNvSpPr/>
            <p:nvPr/>
          </p:nvSpPr>
          <p:spPr>
            <a:xfrm rot="16200000">
              <a:off x="5109692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 useBgFill="1"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FCE2EE4-6CCF-04A3-3539-7C8487802C3E}"/>
                </a:ext>
              </a:extLst>
            </p:cNvPr>
            <p:cNvSpPr/>
            <p:nvPr/>
          </p:nvSpPr>
          <p:spPr>
            <a:xfrm rot="5400000">
              <a:off x="2690340" y="2721825"/>
              <a:ext cx="4662600" cy="2190751"/>
            </a:xfrm>
            <a:custGeom>
              <a:avLst/>
              <a:gdLst>
                <a:gd name="connsiteX0" fmla="*/ 4767249 w 4767249"/>
                <a:gd name="connsiteY0" fmla="*/ 0 h 2239922"/>
                <a:gd name="connsiteX1" fmla="*/ 4762546 w 4767249"/>
                <a:gd name="connsiteY1" fmla="*/ 93149 h 2239922"/>
                <a:gd name="connsiteX2" fmla="*/ 2383624 w 4767249"/>
                <a:gd name="connsiteY2" fmla="*/ 2239922 h 2239922"/>
                <a:gd name="connsiteX3" fmla="*/ 4704 w 4767249"/>
                <a:gd name="connsiteY3" fmla="*/ 93148 h 2239922"/>
                <a:gd name="connsiteX4" fmla="*/ 0 w 4767249"/>
                <a:gd name="connsiteY4" fmla="*/ 0 h 2239922"/>
                <a:gd name="connsiteX5" fmla="*/ 1203248 w 4767249"/>
                <a:gd name="connsiteY5" fmla="*/ 0 h 2239922"/>
                <a:gd name="connsiteX6" fmla="*/ 1212282 w 4767249"/>
                <a:gd name="connsiteY6" fmla="*/ 89617 h 2239922"/>
                <a:gd name="connsiteX7" fmla="*/ 2383623 w 4767249"/>
                <a:gd name="connsiteY7" fmla="*/ 1044288 h 2239922"/>
                <a:gd name="connsiteX8" fmla="*/ 3554965 w 4767249"/>
                <a:gd name="connsiteY8" fmla="*/ 89618 h 2239922"/>
                <a:gd name="connsiteX9" fmla="*/ 3564000 w 4767249"/>
                <a:gd name="connsiteY9" fmla="*/ 0 h 22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7249" h="2239922">
                  <a:moveTo>
                    <a:pt x="4767249" y="0"/>
                  </a:moveTo>
                  <a:lnTo>
                    <a:pt x="4762546" y="93149"/>
                  </a:lnTo>
                  <a:cubicBezTo>
                    <a:pt x="4640089" y="1298960"/>
                    <a:pt x="3621744" y="2239922"/>
                    <a:pt x="2383624" y="2239922"/>
                  </a:cubicBezTo>
                  <a:cubicBezTo>
                    <a:pt x="1145505" y="2239922"/>
                    <a:pt x="127161" y="1298960"/>
                    <a:pt x="4704" y="93148"/>
                  </a:cubicBezTo>
                  <a:lnTo>
                    <a:pt x="0" y="0"/>
                  </a:lnTo>
                  <a:lnTo>
                    <a:pt x="1203248" y="0"/>
                  </a:lnTo>
                  <a:lnTo>
                    <a:pt x="1212282" y="89617"/>
                  </a:lnTo>
                  <a:cubicBezTo>
                    <a:pt x="1323770" y="634447"/>
                    <a:pt x="1805835" y="1044288"/>
                    <a:pt x="2383623" y="1044288"/>
                  </a:cubicBezTo>
                  <a:cubicBezTo>
                    <a:pt x="2961412" y="1044288"/>
                    <a:pt x="3443477" y="634448"/>
                    <a:pt x="3554965" y="89618"/>
                  </a:cubicBezTo>
                  <a:lnTo>
                    <a:pt x="356400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86FF831-1118-E818-200C-972C88A0B2CA}"/>
              </a:ext>
            </a:extLst>
          </p:cNvPr>
          <p:cNvSpPr txBox="1"/>
          <p:nvPr/>
        </p:nvSpPr>
        <p:spPr>
          <a:xfrm>
            <a:off x="-8129269" y="785679"/>
            <a:ext cx="7409600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333"/>
              </a:lnSpc>
              <a:spcAft>
                <a:spcPts val="80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心怀大爱担当，以微光照亮他人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37C5A9-7D77-51B2-C15A-661D6160BC65}"/>
              </a:ext>
            </a:extLst>
          </p:cNvPr>
          <p:cNvSpPr txBox="1"/>
          <p:nvPr/>
        </p:nvSpPr>
        <p:spPr>
          <a:xfrm>
            <a:off x="-7964531" y="2071231"/>
            <a:ext cx="79645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超越个人命运的局限，心怀悲悯与担当，方能成就生命的永恒价值。真正的伟大，不在于突破自我困境，而在于挣脱个人悲欢，向世间传递温暖与力量。海伦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凯勒挣脱失明失聪的个人苦难后，并未止步于独善其身，而是将毕生精力投入社会公益与弱势群体帮扶。她奔走演讲、著书立说，揭露底层贫穷与医疗缺失是残障高发的根源，为盲人教育、社会公平奔走呼吁，用自己的影响力唤醒社会对残障群体的关注。她以一己微光，照亮了无数底层弱者前行的道路，诠释了生命最高的意义：熬过命运的寒冬，便愿做人间的暖阳，以担当与大爱回馈世界。</a:t>
            </a:r>
            <a:endParaRPr lang="zh-CN" altLang="en-US" sz="2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18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引言：不屈的生命奇迹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DFBF7">
              <a:alpha val="95000"/>
            </a:srgbClr>
          </a:solidFill>
          <a:ln w="12700" cap="flat" cmpd="sng">
            <a:solidFill>
              <a:srgbClr val="A16207">
                <a:alpha val="3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500" y="20955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20574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命运的试炼与逆袭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79500" y="2921000"/>
            <a:ext cx="4572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海伦·亚当斯·凯勒（Helen Adams Keller），1880年出生于美国。在19个月大时，一场疾病夺走了她的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视觉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和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听觉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然而，凭借惊人的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毅力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和恩师安妮·莎莉文的引导，她不仅学会了沟通，更以优异成绩毕业于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哈佛大学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，成为世界上第一位获得文学学士学位的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盲聋人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6223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DFBF7">
              <a:alpha val="95000"/>
            </a:srgbClr>
          </a:solidFill>
          <a:ln w="12700" cap="flat" cmpd="sng">
            <a:solidFill>
              <a:srgbClr val="A16207">
                <a:alpha val="3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20955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112000" y="20574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精神的丰碑与回响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540500" y="2921000"/>
            <a:ext cx="4572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她的一生笔耕不辍，留下了《我的生活》《假如给我三天光明》等14部著作，被翻译成50多种语言，跨越了文学的疆域，成为激励全世界人民的精神食粮。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她积极投身社会活动，为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残疾人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、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妇女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和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工人阶级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争取权益，成为20世纪最具影响力的人物之一。她的故事，超越了个人，更是一曲关于勇气、希望与爱的不朽传奇。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第一章：坠入寂静的世界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BE8E1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2991" b="12991"/>
          <a:stretch>
            <a:fillRect/>
          </a:stretch>
        </p:blipFill>
        <p:spPr>
          <a:xfrm>
            <a:off x="1016000" y="1778000"/>
            <a:ext cx="4699000" cy="1905000"/>
          </a:xfrm>
          <a:prstGeom prst="roundRect">
            <a:avLst>
              <a:gd name="adj" fmla="val 5333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1016000" y="39370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1.1</a:t>
            </a:r>
            <a:r>
              <a:rPr lang="en-US" sz="20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短暂的光明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4699000"/>
            <a:ext cx="4699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1880年6月27日，海伦·凯勒出生于美国亚拉巴马州的塔斯喀姆比亚市一个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种植园主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家庭。她出生时是一个健康、活泼的婴儿，拥有一双明亮的蓝眼睛和一头金色的卷发，展现出对世界的强烈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好奇心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23000" y="1524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BE8E1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35688" b="35688"/>
          <a:stretch>
            <a:fillRect/>
          </a:stretch>
        </p:blipFill>
        <p:spPr>
          <a:xfrm>
            <a:off x="6477000" y="1778000"/>
            <a:ext cx="4699000" cy="1905000"/>
          </a:xfrm>
          <a:prstGeom prst="roundRect">
            <a:avLst>
              <a:gd name="adj" fmla="val 5333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6477000" y="39370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1.2</a:t>
            </a:r>
            <a:r>
              <a:rPr lang="en-US" sz="20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命运的转折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477000" y="4699000"/>
            <a:ext cx="4699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在海伦19个月大时，一场被诊断为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猩红热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的急性疾病突然袭来。高烧退去后，她失去了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视力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和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听力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。这个曾经对世界充满好奇的孩子，瞬间被隔绝在一个完全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黑暗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和</a:t>
            </a:r>
            <a:r>
              <a:rPr lang="en-US" sz="12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寂静</a:t>
            </a:r>
            <a:r>
              <a:rPr lang="en-US" sz="12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的世界里。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坠入寂静的世界：绝望与挣扎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CF5">
              <a:alpha val="100000"/>
            </a:srgbClr>
          </a:solidFill>
          <a:ln w="12700" cap="flat" cmpd="sng">
            <a:solidFill>
              <a:srgbClr val="A16207">
                <a:alpha val="5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600" y="2095500"/>
            <a:ext cx="558800" cy="558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52500" y="2921000"/>
            <a:ext cx="2921000" cy="292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混沌与宣泄</a:t>
            </a:r>
            <a:endParaRPr lang="en-US" sz="1100"/>
          </a:p>
          <a:p>
            <a:pPr indent="0" algn="just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起初，家人并未意识到问题的严重性。但随着时间的推移，海伦无法理解周围的世界，也无法表达自己的需求和感受。她的世界变得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混乱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而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沮丧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  <a:p>
            <a:pPr indent="0" algn="just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她开始用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尖叫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、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哭闹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、甚至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暴力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来表达内心的焦躁和愤怒。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4445000" y="1778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CF5">
              <a:alpha val="100000"/>
            </a:srgbClr>
          </a:solidFill>
          <a:ln w="254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6600" y="2095500"/>
            <a:ext cx="558800" cy="558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635500" y="2921000"/>
            <a:ext cx="2921000" cy="292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迷雾中的挣扎</a:t>
            </a:r>
            <a:endParaRPr lang="en-US" sz="1100"/>
          </a:p>
          <a:p>
            <a:pPr indent="0" algn="just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她学会了一些简单的手势来与家人沟通，但这远远不够。据她后来在自传中描述，那段时间她“仿佛活在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迷雾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之中，伸出双手却抓不住任何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指引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，愤怒与迷茫像藤蔓一样缠绕着我。”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128000" y="1778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CF5">
              <a:alpha val="100000"/>
            </a:srgbClr>
          </a:solidFill>
          <a:ln w="12700" cap="flat" cmpd="sng">
            <a:solidFill>
              <a:srgbClr val="A16207">
                <a:alpha val="5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9600" y="2095500"/>
            <a:ext cx="558800" cy="558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318500" y="2921000"/>
            <a:ext cx="2921000" cy="292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1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家庭的觉醒与期盼</a:t>
            </a:r>
            <a:endParaRPr lang="en-US" sz="1100"/>
          </a:p>
          <a:p>
            <a:pPr indent="0" algn="just">
              <a:lnSpc>
                <a:spcPct val="108333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到6岁时，她已经变得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桀骜不驯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，家庭也陷入了深深的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绝望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  <a:p>
            <a:pPr indent="0" algn="just">
              <a:lnSpc>
                <a:spcPct val="108333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他们知道，必须为这个特殊的孩子寻找一条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出路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第二章：莎莉文老师 —— 点亮灵魂的蜡烛</a:t>
            </a:r>
            <a:endParaRPr lang="en-US" sz="1100"/>
          </a:p>
        </p:txBody>
      </p:sp>
      <p:pic>
        <p:nvPicPr>
          <p:cNvPr id="4" name="!!Picture"/>
          <p:cNvPicPr>
            <a:picLocks noChangeAspect="1"/>
          </p:cNvPicPr>
          <p:nvPr/>
        </p:nvPicPr>
        <p:blipFill>
          <a:blip r:embed="rId4"/>
          <a:srcRect l="9465" r="9465"/>
          <a:stretch>
            <a:fillRect/>
          </a:stretch>
        </p:blipFill>
        <p:spPr>
          <a:xfrm>
            <a:off x="762000" y="1905000"/>
            <a:ext cx="4572000" cy="4064000"/>
          </a:xfrm>
          <a:prstGeom prst="rect">
            <a:avLst/>
          </a:prstGeom>
          <a:noFill/>
          <a:ln w="381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842000" y="1905000"/>
            <a:ext cx="558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“灵魂的生日”</a:t>
            </a:r>
            <a:endParaRPr lang="en-US" sz="1100"/>
          </a:p>
        </p:txBody>
      </p:sp>
      <p:sp>
        <p:nvSpPr>
          <p:cNvPr id="6" name="!!2"/>
          <p:cNvSpPr/>
          <p:nvPr/>
        </p:nvSpPr>
        <p:spPr>
          <a:xfrm>
            <a:off x="5867400" y="2730500"/>
            <a:ext cx="762000" cy="508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5842000" y="3048000"/>
            <a:ext cx="5588000" cy="355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在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贝尔博士</a:t>
            </a:r>
            <a:r>
              <a:rPr lang="en-US" sz="14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的建议下，海伦的父母联系了波士顿的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柏金斯盲人学校</a:t>
            </a:r>
            <a:r>
              <a:rPr lang="en-US" sz="14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。1887年3月3日，一位年仅20岁、同样有视力障碍的年轻老师——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安妮·莎莉文（Anne Sullivan）</a:t>
            </a:r>
            <a:r>
              <a:rPr lang="en-US" sz="14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来到了海伦的家。海伦后来将这一天称为她“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灵魂的生日</a:t>
            </a:r>
            <a:r>
              <a:rPr lang="en-US" sz="14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”。</a:t>
            </a:r>
            <a:endParaRPr lang="en-US" sz="1100"/>
          </a:p>
          <a:p>
            <a:pPr indent="0" algn="l">
              <a:lnSpc>
                <a:spcPct val="125000"/>
              </a:lnSpc>
            </a:pP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莎莉文深知：要将文明的种子植入海伦的心田，首先必须赢得她的心。面对海伦的顽劣和攻击，莎莉文没有退缩，而是通过耐心、坚定和无限的爱，逐渐与海伦建立起牢不可破的信任与联结。</a:t>
            </a:r>
          </a:p>
        </p:txBody>
      </p:sp>
      <p:sp>
        <p:nvSpPr>
          <p:cNvPr id="8" name="!!1">
            <a:extLst>
              <a:ext uri="{FF2B5EF4-FFF2-40B4-BE49-F238E27FC236}">
                <a16:creationId xmlns:a16="http://schemas.microsoft.com/office/drawing/2014/main" id="{CC9CB24E-4BEC-194D-07D9-DB4CF5688046}"/>
              </a:ext>
            </a:extLst>
          </p:cNvPr>
          <p:cNvSpPr/>
          <p:nvPr/>
        </p:nvSpPr>
        <p:spPr>
          <a:xfrm>
            <a:off x="5859541" y="2732072"/>
            <a:ext cx="762000" cy="50800"/>
          </a:xfrm>
          <a:prstGeom prst="roundRect">
            <a:avLst>
              <a:gd name="adj" fmla="val 0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“水”的顿悟：生命的真正开端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588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真正的突破发生在一个平凡的午后。莎莉文老师带着海伦来到水井边，她将海伦的一只手放在水流下，让清凉的水流过她的指尖，同时在她的另一只手上一遍又一遍地拼写着“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w-a-t-e-r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”（水）这个单词。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在某个瞬间，一股奇妙的电流击中了她。她感到了水流的触感，同时明白了手指拼写的符号与这种奇妙感觉之间的</a:t>
            </a:r>
            <a:r>
              <a:rPr lang="en-US" sz="13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联系</a:t>
            </a:r>
            <a:r>
              <a:rPr lang="en-US" sz="1300" b="0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</a:p>
        </p:txBody>
      </p:sp>
      <p:sp>
        <p:nvSpPr>
          <p:cNvPr id="5" name="!!1"/>
          <p:cNvSpPr/>
          <p:nvPr/>
        </p:nvSpPr>
        <p:spPr>
          <a:xfrm>
            <a:off x="762000" y="3683000"/>
            <a:ext cx="5588000" cy="1397000"/>
          </a:xfrm>
          <a:prstGeom prst="roundRect">
            <a:avLst>
              <a:gd name="adj" fmla="val 9090"/>
            </a:avLst>
          </a:prstGeom>
          <a:solidFill>
            <a:srgbClr val="A16207">
              <a:alpha val="9000"/>
            </a:srgbClr>
          </a:solidFill>
          <a:ln w="12700" cap="flat" cmpd="sng">
            <a:solidFill>
              <a:srgbClr val="A16207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016000" y="3873500"/>
            <a:ext cx="508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600" b="0" i="1" u="none" strike="noStrike">
                <a:solidFill>
                  <a:srgbClr val="783C00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“这个鲜活的词语</a:t>
            </a:r>
            <a:r>
              <a:rPr lang="en-US" sz="1600" b="1" i="1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唤醒</a:t>
            </a:r>
            <a:r>
              <a:rPr lang="en-US" sz="1600" b="0" i="1" u="none" strike="noStrike">
                <a:solidFill>
                  <a:srgbClr val="783C00"/>
                </a:solidFill>
                <a:latin typeface="Noto Serif SC"/>
                <a:ea typeface="Noto Serif SC"/>
                <a:cs typeface="Noto Serif SC"/>
                <a:sym typeface="Noto Serif SC"/>
              </a:rPr>
              <a:t>了我的灵魂，赋予它</a:t>
            </a:r>
            <a:r>
              <a:rPr lang="en-US" sz="1600" b="1" i="1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光明</a:t>
            </a:r>
            <a:r>
              <a:rPr lang="en-US" sz="1600" b="0" i="1" u="none" strike="noStrike">
                <a:solidFill>
                  <a:srgbClr val="783C00"/>
                </a:solidFill>
                <a:latin typeface="Noto Serif SC"/>
                <a:ea typeface="Noto Serif SC"/>
                <a:cs typeface="Noto Serif SC"/>
                <a:sym typeface="Noto Serif SC"/>
              </a:rPr>
              <a:t>、</a:t>
            </a:r>
            <a:r>
              <a:rPr lang="en-US" sz="1600" b="1" i="1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希望</a:t>
            </a:r>
            <a:r>
              <a:rPr lang="en-US" sz="1600" b="0" i="1" u="none" strike="noStrike">
                <a:solidFill>
                  <a:srgbClr val="783C00"/>
                </a:solidFill>
                <a:latin typeface="Noto Serif SC"/>
                <a:ea typeface="Noto Serif SC"/>
                <a:cs typeface="Noto Serif SC"/>
                <a:sym typeface="Noto Serif SC"/>
              </a:rPr>
              <a:t>和</a:t>
            </a:r>
            <a:r>
              <a:rPr lang="en-US" sz="1600" b="1" i="1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喜悦</a:t>
            </a:r>
            <a:r>
              <a:rPr lang="en-US" sz="1600" b="0" i="1" u="none" strike="noStrike">
                <a:solidFill>
                  <a:srgbClr val="783C00"/>
                </a:solidFill>
                <a:latin typeface="Noto Serif SC"/>
                <a:ea typeface="Noto Serif SC"/>
                <a:cs typeface="Noto Serif SC"/>
                <a:sym typeface="Noto Serif SC"/>
              </a:rPr>
              <a:t>，让它获得了</a:t>
            </a:r>
            <a:r>
              <a:rPr lang="en-US" sz="1600" b="1" i="1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自由</a:t>
            </a:r>
            <a:r>
              <a:rPr lang="en-US" sz="1600" b="0" i="1" u="none" strike="noStrike">
                <a:solidFill>
                  <a:srgbClr val="783C00"/>
                </a:solidFill>
                <a:latin typeface="Noto Serif SC"/>
                <a:ea typeface="Noto Serif SC"/>
                <a:cs typeface="Noto Serif SC"/>
                <a:sym typeface="Noto Serif SC"/>
              </a:rPr>
              <a:t>！”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5461000"/>
            <a:ext cx="558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这一刻，是海伦·凯勒生命的真正开端。</a:t>
            </a:r>
            <a:r>
              <a:rPr lang="en-US" sz="14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她开始如饥似渴地学习，想要知道每一件东西的</a:t>
            </a:r>
            <a:r>
              <a:rPr lang="en-US" sz="14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名字</a:t>
            </a:r>
            <a:r>
              <a:rPr lang="en-US" sz="1400" b="0" i="0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。</a:t>
            </a:r>
            <a:endParaRPr lang="en-US" sz="1100"/>
          </a:p>
        </p:txBody>
      </p:sp>
      <p:pic>
        <p:nvPicPr>
          <p:cNvPr id="8" name="!!Picture"/>
          <p:cNvPicPr>
            <a:picLocks noChangeAspect="1"/>
          </p:cNvPicPr>
          <p:nvPr/>
        </p:nvPicPr>
        <p:blipFill>
          <a:blip r:embed="rId4"/>
          <a:srcRect t="17391" b="17391"/>
          <a:stretch>
            <a:fillRect/>
          </a:stretch>
        </p:blipFill>
        <p:spPr>
          <a:xfrm>
            <a:off x="6858000" y="1905000"/>
            <a:ext cx="4318000" cy="4318000"/>
          </a:xfrm>
          <a:prstGeom prst="rect">
            <a:avLst/>
          </a:prstGeom>
          <a:noFill/>
          <a:ln w="381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9" name="!!2">
            <a:extLst>
              <a:ext uri="{FF2B5EF4-FFF2-40B4-BE49-F238E27FC236}">
                <a16:creationId xmlns:a16="http://schemas.microsoft.com/office/drawing/2014/main" id="{063E59D2-A855-D08C-3346-70A85726FD2F}"/>
              </a:ext>
            </a:extLst>
          </p:cNvPr>
          <p:cNvSpPr/>
          <p:nvPr/>
        </p:nvSpPr>
        <p:spPr>
          <a:xfrm>
            <a:off x="762000" y="3683000"/>
            <a:ext cx="5588000" cy="1397000"/>
          </a:xfrm>
          <a:prstGeom prst="roundRect">
            <a:avLst>
              <a:gd name="adj" fmla="val 9090"/>
            </a:avLst>
          </a:prstGeom>
          <a:solidFill>
            <a:srgbClr val="A16207">
              <a:alpha val="9000"/>
            </a:srgbClr>
          </a:solidFill>
          <a:ln w="12700" cap="flat" cmpd="sng">
            <a:solidFill>
              <a:srgbClr val="A16207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第三章：求知之路——语言的奇迹</a:t>
            </a:r>
            <a:endParaRPr lang="en-US" sz="1100"/>
          </a:p>
        </p:txBody>
      </p:sp>
      <p:pic>
        <p:nvPicPr>
          <p:cNvPr id="3" name="!!Picture"/>
          <p:cNvPicPr>
            <a:picLocks noChangeAspect="1"/>
          </p:cNvPicPr>
          <p:nvPr/>
        </p:nvPicPr>
        <p:blipFill>
          <a:blip r:embed="rId4"/>
          <a:srcRect t="4884" b="4884"/>
          <a:stretch>
            <a:fillRect/>
          </a:stretch>
        </p:blipFill>
        <p:spPr>
          <a:xfrm>
            <a:off x="762000" y="1778000"/>
            <a:ext cx="3302000" cy="4318000"/>
          </a:xfrm>
          <a:prstGeom prst="rect">
            <a:avLst/>
          </a:prstGeom>
          <a:noFill/>
          <a:ln w="254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4572000" y="1778000"/>
            <a:ext cx="685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1" u="none" strike="noStrike">
                <a:solidFill>
                  <a:srgbClr val="4B5563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“在莎莉文老师的陪伴和指导下，海伦的学习能力展现出惊人的天赋，她的求知之路越走越宽，不断创造着属于自己的奇迹。”</a:t>
            </a:r>
            <a:endParaRPr lang="en-US" sz="1100"/>
          </a:p>
        </p:txBody>
      </p:sp>
      <p:sp>
        <p:nvSpPr>
          <p:cNvPr id="5" name="!!1"/>
          <p:cNvSpPr/>
          <p:nvPr/>
        </p:nvSpPr>
        <p:spPr>
          <a:xfrm>
            <a:off x="4572000" y="3048000"/>
            <a:ext cx="3302000" cy="2921000"/>
          </a:xfrm>
          <a:prstGeom prst="roundRect">
            <a:avLst>
              <a:gd name="adj" fmla="val 4347"/>
            </a:avLst>
          </a:prstGeom>
          <a:solidFill>
            <a:srgbClr val="FFFDF8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0" y="3302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334000" y="3276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学会说话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826000" y="4064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她渴望像常人一样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说话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。在萨拉·富勒小姐的帮助下，她通过触摸老师的嘴唇、喉咙和面部肌肉，学习发声的技巧。经过无数次的练习，她终于能够发出清晰的声音，创造了一个巨大的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奇迹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sp>
        <p:nvSpPr>
          <p:cNvPr id="9" name="!!2"/>
          <p:cNvSpPr/>
          <p:nvPr/>
        </p:nvSpPr>
        <p:spPr>
          <a:xfrm>
            <a:off x="8128000" y="3048000"/>
            <a:ext cx="3302000" cy="2921000"/>
          </a:xfrm>
          <a:prstGeom prst="roundRect">
            <a:avLst>
              <a:gd name="adj" fmla="val 4347"/>
            </a:avLst>
          </a:prstGeom>
          <a:solidFill>
            <a:srgbClr val="FFFDF8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0" y="33020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890000" y="3276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精通多国语言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382000" y="4064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除了母语英语，海伦还展现出超凡的语言天赋，熟练掌握了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法语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、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德语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、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拉丁语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和</a:t>
            </a:r>
            <a:r>
              <a:rPr lang="en-US" sz="12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希腊语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等多门外语，打破了无声世界的禁锢。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erif SC"/>
                <a:ea typeface="Noto Serif SC"/>
                <a:cs typeface="Noto Serif SC"/>
                <a:sym typeface="Noto Serif SC"/>
              </a:rPr>
              <a:t>挑战高等教育：走进哈佛殿堂</a:t>
            </a:r>
            <a:endParaRPr lang="en-US" sz="1100"/>
          </a:p>
        </p:txBody>
      </p:sp>
      <p:sp>
        <p:nvSpPr>
          <p:cNvPr id="4" name="!!c"/>
          <p:cNvSpPr/>
          <p:nvPr/>
        </p:nvSpPr>
        <p:spPr>
          <a:xfrm>
            <a:off x="762000" y="1651000"/>
            <a:ext cx="3556000" cy="1524000"/>
          </a:xfrm>
          <a:prstGeom prst="roundRect">
            <a:avLst>
              <a:gd name="adj" fmla="val 6666"/>
            </a:avLst>
          </a:prstGeom>
          <a:solidFill>
            <a:srgbClr val="FFFDF8">
              <a:alpha val="95000"/>
            </a:srgbClr>
          </a:solidFill>
          <a:ln w="127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1841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000" y="1803400"/>
            <a:ext cx="2667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入学准备 · 步步为营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1894年进入纽约的</a:t>
            </a:r>
            <a:r>
              <a:rPr lang="en-US" sz="11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莱特—赫马森聋人学校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，1896年进入</a:t>
            </a:r>
            <a:r>
              <a:rPr lang="en-US" sz="11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剑桥女子中学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，为进入大学做准备。莎莉文老师全程陪同，将课堂内容全部用手语和盲文翻译给她。</a:t>
            </a:r>
          </a:p>
        </p:txBody>
      </p:sp>
      <p:sp>
        <p:nvSpPr>
          <p:cNvPr id="7" name="!!b"/>
          <p:cNvSpPr/>
          <p:nvPr/>
        </p:nvSpPr>
        <p:spPr>
          <a:xfrm>
            <a:off x="762000" y="3429000"/>
            <a:ext cx="3556000" cy="1397000"/>
          </a:xfrm>
          <a:prstGeom prst="roundRect">
            <a:avLst>
              <a:gd name="adj" fmla="val 7272"/>
            </a:avLst>
          </a:prstGeom>
          <a:solidFill>
            <a:srgbClr val="FFFDF8">
              <a:alpha val="95000"/>
            </a:srgbClr>
          </a:solidFill>
          <a:ln w="127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" y="36195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97000" y="3581400"/>
            <a:ext cx="2667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考入哈佛 · 突破壁垒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1899年，海伦参加了哈佛大学</a:t>
            </a:r>
            <a:r>
              <a:rPr lang="en-US" sz="11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拉德克利夫学院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的入学考试，并顺利通过。</a:t>
            </a:r>
          </a:p>
        </p:txBody>
      </p:sp>
      <p:sp>
        <p:nvSpPr>
          <p:cNvPr id="10" name="!!a"/>
          <p:cNvSpPr/>
          <p:nvPr/>
        </p:nvSpPr>
        <p:spPr>
          <a:xfrm>
            <a:off x="762000" y="5080000"/>
            <a:ext cx="3556000" cy="1397000"/>
          </a:xfrm>
          <a:prstGeom prst="roundRect">
            <a:avLst>
              <a:gd name="adj" fmla="val 7272"/>
            </a:avLst>
          </a:prstGeom>
          <a:solidFill>
            <a:srgbClr val="FFFDF8">
              <a:alpha val="95000"/>
            </a:srgbClr>
          </a:solidFill>
          <a:ln w="12700" cap="flat" cmpd="sng">
            <a:solidFill>
              <a:srgbClr val="A16207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0" y="5270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397000" y="5232400"/>
            <a:ext cx="2667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A16207"/>
                </a:solidFill>
                <a:latin typeface="Noto Serif SC"/>
                <a:ea typeface="Noto Serif SC"/>
                <a:cs typeface="Noto Serif SC"/>
                <a:sym typeface="Noto Serif SC"/>
              </a:rPr>
              <a:t>顺利毕业 · 载入史册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1904年6月28日，她以优异成绩毕业，成为美国历史上第一位获得</a:t>
            </a:r>
            <a:r>
              <a:rPr lang="en-US" sz="1100" b="1" i="0" u="none" strike="noStrike">
                <a:solidFill>
                  <a:srgbClr val="A16207"/>
                </a:solidFill>
                <a:latin typeface="Noto Sans SC"/>
                <a:ea typeface="Noto Sans SC"/>
                <a:cs typeface="Noto Sans SC"/>
                <a:sym typeface="Noto Sans SC"/>
              </a:rPr>
              <a:t>文学学士学位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的盲聋人。</a:t>
            </a:r>
          </a:p>
        </p:txBody>
      </p:sp>
      <p:pic>
        <p:nvPicPr>
          <p:cNvPr id="13" name="!!1"/>
          <p:cNvPicPr>
            <a:picLocks noChangeAspect="1"/>
          </p:cNvPicPr>
          <p:nvPr/>
        </p:nvPicPr>
        <p:blipFill>
          <a:blip r:embed="rId10"/>
          <a:srcRect l="1851" r="1851"/>
          <a:stretch>
            <a:fillRect/>
          </a:stretch>
        </p:blipFill>
        <p:spPr>
          <a:xfrm>
            <a:off x="4699000" y="1651000"/>
            <a:ext cx="3302000" cy="2286000"/>
          </a:xfrm>
          <a:prstGeom prst="rect">
            <a:avLst/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pic>
        <p:nvPicPr>
          <p:cNvPr id="14" name="!!2"/>
          <p:cNvPicPr>
            <a:picLocks noChangeAspect="1"/>
          </p:cNvPicPr>
          <p:nvPr/>
        </p:nvPicPr>
        <p:blipFill>
          <a:blip r:embed="rId11"/>
          <a:srcRect t="21764" b="21764"/>
          <a:stretch>
            <a:fillRect/>
          </a:stretch>
        </p:blipFill>
        <p:spPr>
          <a:xfrm>
            <a:off x="8255000" y="1651000"/>
            <a:ext cx="3048000" cy="2286000"/>
          </a:xfrm>
          <a:prstGeom prst="rect">
            <a:avLst/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15" name="AutoShape 15"/>
          <p:cNvSpPr/>
          <p:nvPr/>
        </p:nvSpPr>
        <p:spPr>
          <a:xfrm>
            <a:off x="4699000" y="4318000"/>
            <a:ext cx="6604000" cy="2159000"/>
          </a:xfrm>
          <a:prstGeom prst="roundRect">
            <a:avLst>
              <a:gd name="adj" fmla="val 7058"/>
            </a:avLst>
          </a:prstGeom>
          <a:solidFill>
            <a:srgbClr val="A16207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4953000" y="4572000"/>
            <a:ext cx="6096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1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“我的目标不止于此。我渴望接受最好的教育，去触摸这个世界最伟大的头脑。当我以哈佛大学学生的身份坐在这里时，无论命运给我关上多少扇门，只要心中有光，我就为自己打开了一扇窗。”</a:t>
            </a:r>
            <a:endParaRPr lang="en-US" sz="1100"/>
          </a:p>
          <a:p>
            <a:pPr indent="0" algn="r">
              <a:lnSpc>
                <a:spcPct val="125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FFF7ED"/>
                </a:solidFill>
                <a:latin typeface="Noto Serif SC"/>
                <a:ea typeface="Noto Serif SC"/>
                <a:cs typeface="Noto Serif SC"/>
                <a:sym typeface="Noto Serif SC"/>
              </a:rPr>
              <a:t>—— 海伦·凯勒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2259</Words>
  <Application>Microsoft Office PowerPoint</Application>
  <PresentationFormat>宽屏</PresentationFormat>
  <Paragraphs>204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Noto Sans SC</vt:lpstr>
      <vt:lpstr>Noto Serif SC</vt:lpstr>
      <vt:lpstr>黑体</vt:lpstr>
      <vt:lpstr>华文楷体</vt:lpstr>
      <vt:lpstr>Arial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atlas</cp:lastModifiedBy>
  <cp:revision>18</cp:revision>
  <dcterms:modified xsi:type="dcterms:W3CDTF">2026-05-10T05:25:38Z</dcterms:modified>
</cp:coreProperties>
</file>